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547" r:id="rId2"/>
    <p:sldId id="548" r:id="rId3"/>
    <p:sldId id="549" r:id="rId4"/>
    <p:sldId id="550" r:id="rId5"/>
    <p:sldId id="551" r:id="rId6"/>
    <p:sldId id="552" r:id="rId7"/>
    <p:sldId id="553" r:id="rId8"/>
    <p:sldId id="545" r:id="rId9"/>
    <p:sldId id="54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170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0" autoAdjust="0"/>
    <p:restoredTop sz="86395" autoAdjust="0"/>
  </p:normalViewPr>
  <p:slideViewPr>
    <p:cSldViewPr>
      <p:cViewPr>
        <p:scale>
          <a:sx n="94" d="100"/>
          <a:sy n="94" d="100"/>
        </p:scale>
        <p:origin x="-970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2A2C-9FC6-4B16-8FB9-EC9DA5455836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FBD96C-26F9-4159-8922-8111DE4706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49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16097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2847975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1371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2771775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1371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2771775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C71727-75FE-4A18-BF67-EEE09AB572B7}" type="datetimeFigureOut">
              <a:rPr lang="en-US" smtClean="0"/>
              <a:pPr/>
              <a:t>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51484D-02AD-4E12-842A-DBE625E474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QA4Skylin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inyurl.com/skyline-embo-201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Survey4Webinar" TargetMode="External"/><Relationship Id="rId2" Type="http://schemas.openxmlformats.org/officeDocument/2006/relationships/hyperlink" Target="http://tinyurl.com/QA4Skyl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82000" cy="4937760"/>
          </a:xfrm>
        </p:spPr>
        <p:txBody>
          <a:bodyPr>
            <a:normAutofit/>
          </a:bodyPr>
          <a:lstStyle/>
          <a:p>
            <a:r>
              <a:rPr lang="en-US" sz="2400" dirty="0"/>
              <a:t>Welcome from the Skyline team!</a:t>
            </a:r>
          </a:p>
          <a:p>
            <a:r>
              <a:rPr lang="en-US" sz="2300" b="1" dirty="0" smtClean="0"/>
              <a:t>Targeted Method Design</a:t>
            </a:r>
          </a:p>
          <a:p>
            <a:r>
              <a:rPr lang="en-US" sz="2400" dirty="0" smtClean="0"/>
              <a:t>Introduction with Brendan MacLean</a:t>
            </a:r>
          </a:p>
          <a:p>
            <a:r>
              <a:rPr lang="en-US" sz="2400" dirty="0" smtClean="0"/>
              <a:t>Tutorial with Brendan MacLean</a:t>
            </a:r>
          </a:p>
          <a:p>
            <a:pPr lvl="1"/>
            <a:r>
              <a:rPr lang="en-US" sz="2000" dirty="0" smtClean="0"/>
              <a:t>Targeted proteomics method design tutorial</a:t>
            </a:r>
          </a:p>
          <a:p>
            <a:r>
              <a:rPr lang="en-US" dirty="0" smtClean="0"/>
              <a:t>Sneak preview of small molecule targeting with Brian Pratt</a:t>
            </a:r>
            <a:endParaRPr lang="en-US" dirty="0"/>
          </a:p>
          <a:p>
            <a:pPr lvl="1"/>
            <a:endParaRPr lang="en-US" sz="2000" dirty="0"/>
          </a:p>
          <a:p>
            <a:r>
              <a:rPr lang="en-US" sz="2400" dirty="0" smtClean="0"/>
              <a:t>Audience Q&amp;A – submit questions </a:t>
            </a:r>
            <a:r>
              <a:rPr lang="en-US" sz="2400" dirty="0"/>
              <a:t>to Google Form:</a:t>
            </a:r>
          </a:p>
          <a:p>
            <a:pPr marL="0" indent="0" algn="ctr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tinyurl.com/QA4Skyline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(also in chat window)</a:t>
            </a:r>
            <a:r>
              <a:rPr lang="en-US" sz="2400" b="1" dirty="0" smtClean="0"/>
              <a:t>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3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Chromatography-based Quantification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Hypothesis testing (Verification)</a:t>
            </a:r>
          </a:p>
          <a:p>
            <a:endParaRPr lang="en-US" dirty="0" smtClean="0"/>
          </a:p>
          <a:p>
            <a:r>
              <a:rPr lang="en-US" dirty="0" smtClean="0"/>
              <a:t>SRM</a:t>
            </a:r>
            <a:endParaRPr lang="en-US" dirty="0"/>
          </a:p>
          <a:p>
            <a:r>
              <a:rPr lang="en-US" dirty="0"/>
              <a:t>MS1 chromatogram extraction</a:t>
            </a:r>
          </a:p>
          <a:p>
            <a:r>
              <a:rPr lang="en-US" dirty="0" smtClean="0"/>
              <a:t>PRM</a:t>
            </a:r>
            <a:endParaRPr lang="en-US" dirty="0"/>
          </a:p>
          <a:p>
            <a:r>
              <a:rPr lang="en-US" dirty="0"/>
              <a:t>Data independent acquisition (DIA/SWATH)</a:t>
            </a:r>
          </a:p>
          <a:p>
            <a:endParaRPr lang="en-US" dirty="0"/>
          </a:p>
        </p:txBody>
      </p:sp>
      <p:pic>
        <p:nvPicPr>
          <p:cNvPr id="4" name="Picture 3" descr="skyline_logo_v_white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2800" y="1219200"/>
            <a:ext cx="1455356" cy="195733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356456"/>
              </p:ext>
            </p:extLst>
          </p:nvPr>
        </p:nvGraphicFramePr>
        <p:xfrm>
          <a:off x="1447800" y="445008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Acquisition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Targeted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Survey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More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PRM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Less Selective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MS1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51596" y="5715000"/>
            <a:ext cx="39569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Got HYPOTHESIS??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119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get a hypothesis?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Discovery experiments</a:t>
            </a:r>
          </a:p>
          <a:p>
            <a:pPr lvl="1"/>
            <a:r>
              <a:rPr lang="en-US" dirty="0" smtClean="0"/>
              <a:t>DDA (MS1 filtering, spectral counting, isobaric tags)</a:t>
            </a:r>
          </a:p>
          <a:p>
            <a:pPr lvl="1"/>
            <a:r>
              <a:rPr lang="en-US" dirty="0" smtClean="0"/>
              <a:t>DIA (proteome-wide targeting or search)</a:t>
            </a:r>
          </a:p>
          <a:p>
            <a:r>
              <a:rPr lang="en-US" dirty="0" smtClean="0"/>
              <a:t>Literature</a:t>
            </a:r>
          </a:p>
          <a:p>
            <a:pPr lvl="1"/>
            <a:r>
              <a:rPr lang="en-US" dirty="0" smtClean="0"/>
              <a:t>Studying a known pathway</a:t>
            </a:r>
          </a:p>
          <a:p>
            <a:pPr lvl="1"/>
            <a:r>
              <a:rPr lang="en-US" dirty="0" smtClean="0"/>
              <a:t>Test or refine reported biomarkers</a:t>
            </a:r>
          </a:p>
          <a:p>
            <a:r>
              <a:rPr lang="en-US" dirty="0"/>
              <a:t>Studying a functional subset of proteins</a:t>
            </a:r>
          </a:p>
          <a:p>
            <a:r>
              <a:rPr lang="en-US" dirty="0" smtClean="0"/>
              <a:t>Studying PTM stoichiometry</a:t>
            </a:r>
          </a:p>
          <a:p>
            <a:r>
              <a:rPr lang="en-US" dirty="0" smtClean="0"/>
              <a:t>Measuring impact of genetic mutation</a:t>
            </a:r>
          </a:p>
          <a:p>
            <a:r>
              <a:rPr lang="en-US" dirty="0" smtClean="0"/>
              <a:t>Verifying protein knockdown</a:t>
            </a:r>
          </a:p>
          <a:p>
            <a:r>
              <a:rPr lang="en-US" dirty="0" smtClean="0"/>
              <a:t>Further reduce prior multiple hypothesis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3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Error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Discovery runs identify 4,500 peptides with 1% FDR</a:t>
            </a:r>
          </a:p>
          <a:p>
            <a:r>
              <a:rPr lang="en-US" dirty="0" smtClean="0"/>
              <a:t>Each is assigned a quantitative value from 10 runs</a:t>
            </a:r>
          </a:p>
          <a:p>
            <a:r>
              <a:rPr lang="en-US" dirty="0" smtClean="0"/>
              <a:t>100 seem to be changing by at least 2-fold</a:t>
            </a:r>
          </a:p>
          <a:p>
            <a:r>
              <a:rPr lang="en-US" dirty="0" smtClean="0"/>
              <a:t>90 are already explained by the literature</a:t>
            </a:r>
          </a:p>
          <a:p>
            <a:r>
              <a:rPr lang="en-US" dirty="0" smtClean="0"/>
              <a:t>10 seem novel and exciting</a:t>
            </a:r>
          </a:p>
          <a:p>
            <a:endParaRPr lang="en-US" dirty="0"/>
          </a:p>
          <a:p>
            <a:r>
              <a:rPr lang="en-US" dirty="0" smtClean="0"/>
              <a:t>1,000 labs have the same experience</a:t>
            </a:r>
          </a:p>
          <a:p>
            <a:endParaRPr lang="en-US" dirty="0"/>
          </a:p>
          <a:p>
            <a:r>
              <a:rPr lang="en-US" dirty="0" smtClean="0"/>
              <a:t>What is the error rate among the 10,000 novel peptides?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5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Method Refinement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529972" y="1676400"/>
            <a:ext cx="8084057" cy="4114800"/>
            <a:chOff x="529972" y="1371600"/>
            <a:chExt cx="8084057" cy="4114800"/>
          </a:xfrm>
        </p:grpSpPr>
        <p:grpSp>
          <p:nvGrpSpPr>
            <p:cNvPr id="4" name="Group 3"/>
            <p:cNvGrpSpPr/>
            <p:nvPr/>
          </p:nvGrpSpPr>
          <p:grpSpPr>
            <a:xfrm>
              <a:off x="529972" y="1371600"/>
              <a:ext cx="8084057" cy="4114800"/>
              <a:chOff x="717043" y="1676400"/>
              <a:chExt cx="8084057" cy="4114800"/>
            </a:xfrm>
          </p:grpSpPr>
          <p:pic>
            <p:nvPicPr>
              <p:cNvPr id="6" name="Picture 5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7162800" y="2971800"/>
                <a:ext cx="1638300" cy="1238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7" name="Rounded Rectangle 6"/>
              <p:cNvSpPr>
                <a:spLocks noChangeArrowheads="1"/>
              </p:cNvSpPr>
              <p:nvPr/>
            </p:nvSpPr>
            <p:spPr bwMode="auto">
              <a:xfrm>
                <a:off x="3057684" y="1676400"/>
                <a:ext cx="1738657" cy="833043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800" dirty="0">
                    <a:solidFill>
                      <a:srgbClr val="000000"/>
                    </a:solidFill>
                  </a:rPr>
                  <a:t>Build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Method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8" name="Rounded Rectangle 7"/>
              <p:cNvSpPr>
                <a:spLocks noChangeArrowheads="1"/>
              </p:cNvSpPr>
              <p:nvPr/>
            </p:nvSpPr>
            <p:spPr bwMode="auto">
              <a:xfrm>
                <a:off x="5196901" y="3185240"/>
                <a:ext cx="1737299" cy="834244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800" dirty="0">
                    <a:solidFill>
                      <a:srgbClr val="000000"/>
                    </a:solidFill>
                  </a:rPr>
                  <a:t>Run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Method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ounded Rectangle 8"/>
              <p:cNvSpPr>
                <a:spLocks noChangeArrowheads="1"/>
              </p:cNvSpPr>
              <p:nvPr/>
            </p:nvSpPr>
            <p:spPr bwMode="auto">
              <a:xfrm>
                <a:off x="3039774" y="4956956"/>
                <a:ext cx="2056147" cy="834244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800" dirty="0">
                    <a:solidFill>
                      <a:srgbClr val="000000"/>
                    </a:solidFill>
                  </a:rPr>
                  <a:t>Evaluate </a:t>
                </a:r>
                <a:r>
                  <a:rPr lang="en-US" sz="1800" dirty="0" smtClean="0">
                    <a:solidFill>
                      <a:srgbClr val="000000"/>
                    </a:solidFill>
                  </a:rPr>
                  <a:t>Results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ounded Rectangle 9"/>
              <p:cNvSpPr>
                <a:spLocks noChangeArrowheads="1"/>
              </p:cNvSpPr>
              <p:nvPr/>
            </p:nvSpPr>
            <p:spPr bwMode="auto">
              <a:xfrm>
                <a:off x="717043" y="2851622"/>
                <a:ext cx="2026157" cy="1644178"/>
              </a:xfrm>
              <a:prstGeom prst="roundRect">
                <a:avLst>
                  <a:gd name="adj" fmla="val 16667"/>
                </a:avLst>
              </a:prstGeom>
              <a:solidFill>
                <a:srgbClr val="FFFF66"/>
              </a:solidFill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1800" smtClean="0">
                    <a:solidFill>
                      <a:srgbClr val="000000"/>
                    </a:solidFill>
                  </a:rPr>
                  <a:t>Refine:</a:t>
                </a:r>
                <a:endParaRPr lang="en-US" sz="1800" dirty="0" smtClean="0">
                  <a:solidFill>
                    <a:srgbClr val="000000"/>
                  </a:solidFill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Measurability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1800" dirty="0" smtClean="0">
                    <a:solidFill>
                      <a:srgbClr val="000000"/>
                    </a:solidFill>
                  </a:rPr>
                  <a:t>Scheduling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 smtClean="0">
                    <a:solidFill>
                      <a:srgbClr val="000000"/>
                    </a:solidFill>
                  </a:rPr>
                  <a:t>Optimization</a:t>
                </a:r>
              </a:p>
              <a:p>
                <a:pPr marL="342900" indent="-342900" algn="ctr"/>
                <a:r>
                  <a:rPr lang="en-US" sz="1800" dirty="0" smtClean="0">
                    <a:solidFill>
                      <a:srgbClr val="000000"/>
                    </a:solidFill>
                  </a:rPr>
                  <a:t>etc.</a:t>
                </a:r>
                <a:endParaRPr lang="en-US" sz="18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11" name="Shape 8"/>
              <p:cNvCxnSpPr>
                <a:cxnSpLocks noChangeShapeType="1"/>
                <a:stCxn id="7" idx="3"/>
                <a:endCxn id="8" idx="0"/>
              </p:cNvCxnSpPr>
              <p:nvPr/>
            </p:nvCxnSpPr>
            <p:spPr bwMode="auto">
              <a:xfrm>
                <a:off x="4796342" y="2092922"/>
                <a:ext cx="1269209" cy="1092318"/>
              </a:xfrm>
              <a:prstGeom prst="curvedConnector2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2" name="Shape 10"/>
              <p:cNvCxnSpPr>
                <a:cxnSpLocks noChangeShapeType="1"/>
                <a:stCxn id="8" idx="2"/>
                <a:endCxn id="9" idx="3"/>
              </p:cNvCxnSpPr>
              <p:nvPr/>
            </p:nvCxnSpPr>
            <p:spPr bwMode="auto">
              <a:xfrm rot="5400000">
                <a:off x="4903441" y="4211968"/>
                <a:ext cx="1354595" cy="969626"/>
              </a:xfrm>
              <a:prstGeom prst="curvedConnector2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3" name="Curved Connector 12"/>
              <p:cNvCxnSpPr>
                <a:cxnSpLocks noChangeShapeType="1"/>
                <a:stCxn id="9" idx="1"/>
                <a:endCxn id="10" idx="2"/>
              </p:cNvCxnSpPr>
              <p:nvPr/>
            </p:nvCxnSpPr>
            <p:spPr bwMode="auto">
              <a:xfrm rot="10800000">
                <a:off x="1730122" y="4495800"/>
                <a:ext cx="1309652" cy="878278"/>
              </a:xfrm>
              <a:prstGeom prst="curvedConnector2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cxnSp>
            <p:nvCxnSpPr>
              <p:cNvPr id="14" name="Shape 17"/>
              <p:cNvCxnSpPr>
                <a:cxnSpLocks noChangeShapeType="1"/>
                <a:stCxn id="10" idx="0"/>
                <a:endCxn id="7" idx="1"/>
              </p:cNvCxnSpPr>
              <p:nvPr/>
            </p:nvCxnSpPr>
            <p:spPr bwMode="auto">
              <a:xfrm rot="5400000" flipH="1" flipV="1">
                <a:off x="2014553" y="1808491"/>
                <a:ext cx="758700" cy="1327562"/>
              </a:xfrm>
              <a:prstGeom prst="curvedConnector2">
                <a:avLst/>
              </a:prstGeom>
              <a:noFill/>
              <a:ln w="38100" algn="ctr">
                <a:solidFill>
                  <a:srgbClr val="000000"/>
                </a:solidFill>
                <a:round/>
                <a:headEnd/>
                <a:tailEnd type="arrow" w="med" len="med"/>
              </a:ln>
            </p:spPr>
          </p:cxnSp>
          <p:pic>
            <p:nvPicPr>
              <p:cNvPr id="15" name="Picture 14" descr="skyline_logo_v_white.eps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276600" y="2743200"/>
                <a:ext cx="1455356" cy="1957330"/>
              </a:xfrm>
              <a:prstGeom prst="rect">
                <a:avLst/>
              </a:prstGeom>
            </p:spPr>
          </p:pic>
        </p:grpSp>
        <p:cxnSp>
          <p:nvCxnSpPr>
            <p:cNvPr id="5" name="Shape 17"/>
            <p:cNvCxnSpPr>
              <a:cxnSpLocks noChangeShapeType="1"/>
            </p:cNvCxnSpPr>
            <p:nvPr/>
          </p:nvCxnSpPr>
          <p:spPr bwMode="auto">
            <a:xfrm>
              <a:off x="2550112" y="1447800"/>
              <a:ext cx="310417" cy="118533"/>
            </a:xfrm>
            <a:prstGeom prst="curvedConnector3">
              <a:avLst>
                <a:gd name="adj1" fmla="val -46116"/>
              </a:avLst>
            </a:prstGeom>
            <a:noFill/>
            <a:ln w="38100" algn="ctr">
              <a:solidFill>
                <a:srgbClr val="000000"/>
              </a:solidFill>
              <a:round/>
              <a:headEnd/>
              <a:tailEnd type="arrow" w="med" len="med"/>
            </a:ln>
          </p:spPr>
        </p:cxnSp>
      </p:grpSp>
      <p:sp>
        <p:nvSpPr>
          <p:cNvPr id="3" name="Rectangle 2"/>
          <p:cNvSpPr/>
          <p:nvPr/>
        </p:nvSpPr>
        <p:spPr>
          <a:xfrm>
            <a:off x="2667000" y="1447800"/>
            <a:ext cx="2133600" cy="1295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hape 17"/>
          <p:cNvCxnSpPr>
            <a:cxnSpLocks noChangeShapeType="1"/>
          </p:cNvCxnSpPr>
          <p:nvPr/>
        </p:nvCxnSpPr>
        <p:spPr bwMode="auto">
          <a:xfrm>
            <a:off x="2550112" y="1752600"/>
            <a:ext cx="310417" cy="118533"/>
          </a:xfrm>
          <a:prstGeom prst="curvedConnector3">
            <a:avLst>
              <a:gd name="adj1" fmla="val -46116"/>
            </a:avLst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295830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Spectral libraries</a:t>
            </a:r>
          </a:p>
          <a:p>
            <a:pPr lvl="1"/>
            <a:r>
              <a:rPr lang="en-US" dirty="0" smtClean="0"/>
              <a:t>Personal </a:t>
            </a:r>
            <a:r>
              <a:rPr lang="en-US" smtClean="0"/>
              <a:t>(built </a:t>
            </a:r>
            <a:r>
              <a:rPr lang="en-US" dirty="0" smtClean="0"/>
              <a:t>from spectrum matching results)</a:t>
            </a:r>
          </a:p>
          <a:p>
            <a:pPr lvl="1"/>
            <a:r>
              <a:rPr lang="en-US" dirty="0" smtClean="0"/>
              <a:t>Public (Peptide Atlas, Global Proteome Machine, NIST)</a:t>
            </a:r>
          </a:p>
          <a:p>
            <a:r>
              <a:rPr lang="en-US" dirty="0" smtClean="0"/>
              <a:t>FASTA files</a:t>
            </a:r>
          </a:p>
          <a:p>
            <a:pPr lvl="1"/>
            <a:r>
              <a:rPr lang="en-US" dirty="0" smtClean="0"/>
              <a:t>Background proteome</a:t>
            </a:r>
          </a:p>
          <a:p>
            <a:pPr lvl="1"/>
            <a:r>
              <a:rPr lang="en-US" dirty="0" smtClean="0"/>
              <a:t>Importing FASTA sequences</a:t>
            </a:r>
          </a:p>
          <a:p>
            <a:r>
              <a:rPr lang="en-US" dirty="0" smtClean="0"/>
              <a:t>Protein lists</a:t>
            </a:r>
          </a:p>
          <a:p>
            <a:r>
              <a:rPr lang="en-US" dirty="0" smtClean="0"/>
              <a:t>Peptide lists</a:t>
            </a:r>
          </a:p>
          <a:p>
            <a:r>
              <a:rPr lang="en-US" dirty="0" smtClean="0"/>
              <a:t>Transition lists</a:t>
            </a:r>
          </a:p>
          <a:p>
            <a:r>
              <a:rPr lang="en-US" dirty="0" smtClean="0"/>
              <a:t>Assay libraries (transition list + </a:t>
            </a:r>
            <a:r>
              <a:rPr lang="en-US" dirty="0" err="1" smtClean="0"/>
              <a:t>iRT</a:t>
            </a:r>
            <a:r>
              <a:rPr lang="en-US" dirty="0" smtClean="0"/>
              <a:t> + intensities)</a:t>
            </a:r>
          </a:p>
          <a:p>
            <a:r>
              <a:rPr lang="en-US" dirty="0" smtClean="0"/>
              <a:t>Chromatogram libraries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73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Targeted Method Design in Skyline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3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More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Webinar #5:  Targeted Method Refinement</a:t>
            </a:r>
          </a:p>
          <a:p>
            <a:pPr lvl="1"/>
            <a:r>
              <a:rPr lang="en-US" dirty="0" smtClean="0"/>
              <a:t>Tuesday, March 10.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Weeklong Course at PRBB, Barcelona 2014 – videos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tinyurl.com/skyline-embo-2014</a:t>
            </a:r>
            <a:endParaRPr lang="en-US" dirty="0" smtClean="0"/>
          </a:p>
          <a:p>
            <a:r>
              <a:rPr lang="en-US" dirty="0" smtClean="0"/>
              <a:t>Workshops at US HUPO and ASMS</a:t>
            </a:r>
          </a:p>
          <a:p>
            <a:r>
              <a:rPr lang="en-US" dirty="0"/>
              <a:t>Weeklong Course in Boston</a:t>
            </a:r>
          </a:p>
          <a:p>
            <a:pPr lvl="1"/>
            <a:r>
              <a:rPr lang="en-US" dirty="0" smtClean="0"/>
              <a:t>May 18-22 (register by March 10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Weeklong Course at ETH, Zurich</a:t>
            </a:r>
          </a:p>
          <a:p>
            <a:pPr lvl="1"/>
            <a:r>
              <a:rPr lang="en-US" dirty="0" smtClean="0"/>
              <a:t>June 22-26 (register by February 28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Weeklong Course at PRBB, Barcelona</a:t>
            </a:r>
          </a:p>
          <a:p>
            <a:pPr lvl="1"/>
            <a:r>
              <a:rPr lang="en-US" dirty="0" smtClean="0"/>
              <a:t>November 15-20</a:t>
            </a:r>
          </a:p>
        </p:txBody>
      </p:sp>
    </p:spTree>
    <p:extLst>
      <p:ext uri="{BB962C8B-B14F-4D97-AF65-F5344CB8AC3E}">
        <p14:creationId xmlns:p14="http://schemas.microsoft.com/office/powerpoint/2010/main" val="2402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Ask any questions you have on this month’s topic, Targeted Method Design, at the following form: 	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sz="2600" u="sng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lang="en-US" sz="2600" u="sng" dirty="0">
                <a:solidFill>
                  <a:schemeClr val="tx1"/>
                </a:solidFill>
                <a:hlinkClick r:id="rId2"/>
              </a:rPr>
              <a:t>://tinyurl.com/QA4Skyline</a:t>
            </a:r>
            <a:r>
              <a:rPr lang="en-US" sz="2600" u="sng" dirty="0">
                <a:solidFill>
                  <a:schemeClr val="tx1"/>
                </a:solidFill>
              </a:rPr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Take the post-webinar survey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://tinyurl.com/Survey4Webinar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54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22838</TotalTime>
  <Words>359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Agenda</vt:lpstr>
      <vt:lpstr>Chromatography-based Quantification</vt:lpstr>
      <vt:lpstr>Where do I get a hypothesis?</vt:lpstr>
      <vt:lpstr>On Error Rates</vt:lpstr>
      <vt:lpstr>Targeted Method Refinement</vt:lpstr>
      <vt:lpstr>Sources of Targets</vt:lpstr>
      <vt:lpstr>Tutorial</vt:lpstr>
      <vt:lpstr>Learn More</vt:lpstr>
      <vt:lpstr>Questions?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– SRM Method Builder</dc:title>
  <dc:creator>Brendan</dc:creator>
  <cp:lastModifiedBy>Nat</cp:lastModifiedBy>
  <cp:revision>374</cp:revision>
  <dcterms:created xsi:type="dcterms:W3CDTF">2009-03-04T19:02:29Z</dcterms:created>
  <dcterms:modified xsi:type="dcterms:W3CDTF">2015-02-10T14:36:52Z</dcterms:modified>
</cp:coreProperties>
</file>